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5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6" r:id="rId10"/>
  </p:sldIdLst>
  <p:sldSz cx="9144000" cy="6858000" type="screen4x3"/>
  <p:notesSz cx="6858000" cy="9144000"/>
  <p:defaultTextStyle>
    <a:defPPr>
      <a:defRPr lang="hr-H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9" d="100"/>
          <a:sy n="119" d="100"/>
        </p:scale>
        <p:origin x="-76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ravokutni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avokutni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avokutni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avokutni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Pravokutni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naslov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r-HR" smtClean="0"/>
              <a:t>Kliknite da biste uredili stil podnaslova matrice</a:t>
            </a:r>
            <a:endParaRPr kumimoji="0" lang="en-US"/>
          </a:p>
        </p:txBody>
      </p:sp>
      <p:sp>
        <p:nvSpPr>
          <p:cNvPr id="28" name="Rezervirano mjesto datum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r-HR" altLang="en-US"/>
          </a:p>
        </p:txBody>
      </p:sp>
      <p:sp>
        <p:nvSpPr>
          <p:cNvPr id="17" name="Rezervirano mjesto podnožja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altLang="en-US"/>
          </a:p>
        </p:txBody>
      </p:sp>
      <p:sp>
        <p:nvSpPr>
          <p:cNvPr id="7" name="Ravni poveznik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Pravokutni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ipsa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zervirano mjesto broja slajda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CF26904-874B-457D-8463-41CAAF0063E4}" type="slidenum">
              <a:rPr lang="hr-HR" altLang="en-US" smtClean="0"/>
              <a:pPr/>
              <a:t>‹#›</a:t>
            </a:fld>
            <a:endParaRPr lang="hr-HR" altLang="en-US"/>
          </a:p>
        </p:txBody>
      </p:sp>
      <p:sp>
        <p:nvSpPr>
          <p:cNvPr id="8" name="Naslov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r-HR" altLang="en-US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alt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40AC8-89D3-4802-968F-89062D308DC8}" type="slidenum">
              <a:rPr lang="hr-HR" altLang="en-US" smtClean="0"/>
              <a:pPr/>
              <a:t>‹#›</a:t>
            </a:fld>
            <a:endParaRPr lang="hr-H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Okomiti naslov i teks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avokutni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Pravokutni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ravokutni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Pravokutni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Pravokutni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Pravokutni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Ravni poveznik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1A796B48-8AD1-4187-95DF-031A3A5DE2DF}" type="slidenum">
              <a:rPr lang="hr-HR" altLang="en-US" smtClean="0"/>
              <a:pPr/>
              <a:t>‹#›</a:t>
            </a:fld>
            <a:endParaRPr lang="hr-HR" alt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r-HR" altLang="en-US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altLang="en-US"/>
          </a:p>
        </p:txBody>
      </p:sp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r-HR" altLang="en-US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alt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3F191AC9-7512-4F24-B3E4-7DAB8795F2DB}" type="slidenum">
              <a:rPr lang="hr-HR" altLang="en-US" smtClean="0"/>
              <a:pPr/>
              <a:t>‹#›</a:t>
            </a:fld>
            <a:endParaRPr lang="hr-HR" altLang="en-US"/>
          </a:p>
        </p:txBody>
      </p:sp>
      <p:sp>
        <p:nvSpPr>
          <p:cNvPr id="8" name="Rezervirano mjesto sadržaja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odjeljk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ravokutni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Pravokutni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avokutni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avokutni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avokutni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Pravokutni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13" name="Pravokutni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Pravokutni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alt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r-HR" altLang="en-US"/>
          </a:p>
        </p:txBody>
      </p:sp>
      <p:sp>
        <p:nvSpPr>
          <p:cNvPr id="8" name="Ravni poveznik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C29A468-2D1A-4C29-8FAE-736CE8664529}" type="slidenum">
              <a:rPr lang="hr-HR" altLang="en-US" smtClean="0"/>
              <a:pPr/>
              <a:t>‹#›</a:t>
            </a:fld>
            <a:endParaRPr lang="hr-HR" alt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endParaRPr lang="hr-HR" altLang="en-US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altLang="en-US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538D9-1379-45C2-8246-E3DC70A362CE}" type="slidenum">
              <a:rPr lang="hr-HR" altLang="en-US" smtClean="0"/>
              <a:pPr/>
              <a:t>‹#›</a:t>
            </a:fld>
            <a:endParaRPr lang="hr-HR" altLang="en-US"/>
          </a:p>
        </p:txBody>
      </p:sp>
      <p:sp>
        <p:nvSpPr>
          <p:cNvPr id="8" name="Ravni poveznik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zervirano mjesto sadržaja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12" name="Rezervirano mjesto sadržaja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Usporedb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avni poveznik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Pravokutni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avokutni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Pravokutni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Pravokutni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Pravokutni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ravokutni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r-HR" altLang="en-US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hr-HR" altLang="en-US"/>
          </a:p>
        </p:txBody>
      </p:sp>
      <p:sp>
        <p:nvSpPr>
          <p:cNvPr id="15" name="Ravni poveznik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avokutni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Rezervirano mjesto sadržaja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26" name="Rezervirano mjesto sadržaja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25" name="Elipsa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ipsa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0EA0969-BD77-4C3C-A9C4-CC12F9859FB5}" type="slidenum">
              <a:rPr lang="hr-HR" altLang="en-US" smtClean="0"/>
              <a:pPr/>
              <a:t>‹#›</a:t>
            </a:fld>
            <a:endParaRPr lang="hr-HR" altLang="en-US"/>
          </a:p>
        </p:txBody>
      </p:sp>
      <p:sp>
        <p:nvSpPr>
          <p:cNvPr id="23" name="Naslov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r-HR" altLang="en-US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altLang="en-US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8E59FC88-5028-4729-9330-8FF89B2A58A6}" type="slidenum">
              <a:rPr lang="hr-HR" altLang="en-US" smtClean="0"/>
              <a:pPr/>
              <a:t>‹#›</a:t>
            </a:fld>
            <a:endParaRPr lang="hr-H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avokutni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Pravokutni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Pravokutni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ravokutni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Pravokutni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Pravokutni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r-HR" altLang="en-US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altLang="en-US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190AD30-06B9-46FF-8945-A6243788E446}" type="slidenum">
              <a:rPr lang="hr-HR" altLang="en-US" smtClean="0"/>
              <a:pPr/>
              <a:t>‹#›</a:t>
            </a:fld>
            <a:endParaRPr lang="hr-H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ravokutni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Pravokutni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avokutni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avokutni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Pravokutni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Pravokutni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8" name="Pravokutni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avni poveznik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zervirano mjesto sadržaja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CD7AB19-8073-4A67-AD5F-7CC2439A36F8}" type="slidenum">
              <a:rPr lang="hr-HR" altLang="en-US" smtClean="0"/>
              <a:pPr/>
              <a:t>‹#›</a:t>
            </a:fld>
            <a:endParaRPr lang="hr-HR" altLang="en-US"/>
          </a:p>
        </p:txBody>
      </p:sp>
      <p:sp>
        <p:nvSpPr>
          <p:cNvPr id="21" name="Pravokutni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r-HR" altLang="en-US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hr-H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avni poveznik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avokutni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avokutni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Pravokutni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avokutni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Pravokutni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Pravokutni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Pravokutni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ipsa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4B5F0720-3F28-4FA1-B43E-1FF76D0103DD}" type="slidenum">
              <a:rPr lang="hr-HR" altLang="en-US" smtClean="0"/>
              <a:pPr/>
              <a:t>‹#›</a:t>
            </a:fld>
            <a:endParaRPr lang="hr-HR" alt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r-HR" smtClean="0"/>
              <a:t>Pritisnite ikonu za dodavanje slike</a:t>
            </a:r>
            <a:endParaRPr kumimoji="0" lang="en-US" dirty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22" name="Pravokutni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endParaRPr lang="hr-HR" altLang="en-US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hr-H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ravokutni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avokutni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avokutni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avokutni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ravokutni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zervirano mjesto datuma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endParaRPr lang="hr-HR" altLang="en-US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hr-HR" altLang="en-US"/>
          </a:p>
        </p:txBody>
      </p:sp>
      <p:sp>
        <p:nvSpPr>
          <p:cNvPr id="8" name="Pravokutni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avni poveznik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Rezervirano mjesto broja slajda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8B7DE15-D3AA-45E6-9139-6293CC6F703D}" type="slidenum">
              <a:rPr lang="hr-HR" altLang="en-US" smtClean="0"/>
              <a:pPr/>
              <a:t>‹#›</a:t>
            </a:fld>
            <a:endParaRPr lang="hr-HR" altLang="en-US"/>
          </a:p>
        </p:txBody>
      </p:sp>
      <p:sp>
        <p:nvSpPr>
          <p:cNvPr id="22" name="Rezervirano mjesto naslova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13" name="Rezervirano mjesto teksta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nsokol@efzg.hr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izg.hr/" TargetMode="External"/><Relationship Id="rId2" Type="http://schemas.openxmlformats.org/officeDocument/2006/relationships/hyperlink" Target="http://www.ijf/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revija-socijalna-politika.com/" TargetMode="Externa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www.imf.org/" TargetMode="External"/><Relationship Id="rId3" Type="http://schemas.openxmlformats.org/officeDocument/2006/relationships/hyperlink" Target="http://www.pu.mfin.hr/" TargetMode="External"/><Relationship Id="rId7" Type="http://schemas.openxmlformats.org/officeDocument/2006/relationships/hyperlink" Target="http://www.eizg.hr/" TargetMode="External"/><Relationship Id="rId2" Type="http://schemas.openxmlformats.org/officeDocument/2006/relationships/hyperlink" Target="http://www.mfin.hr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ijf.hr/" TargetMode="External"/><Relationship Id="rId5" Type="http://schemas.openxmlformats.org/officeDocument/2006/relationships/hyperlink" Target="http://www.dzs.hr/" TargetMode="External"/><Relationship Id="rId10" Type="http://schemas.openxmlformats.org/officeDocument/2006/relationships/hyperlink" Target="http://www.oecd.org/" TargetMode="External"/><Relationship Id="rId4" Type="http://schemas.openxmlformats.org/officeDocument/2006/relationships/hyperlink" Target="http://www.hnb.hr/" TargetMode="External"/><Relationship Id="rId9" Type="http://schemas.openxmlformats.org/officeDocument/2006/relationships/hyperlink" Target="http://www.worldbank.org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hr-HR" sz="3600" dirty="0" smtClean="0"/>
              <a:t>OPĆE INFORMACIJE</a:t>
            </a:r>
          </a:p>
          <a:p>
            <a:r>
              <a:rPr lang="hr-HR" sz="2000" dirty="0" err="1" smtClean="0"/>
              <a:t>Doc</a:t>
            </a:r>
            <a:r>
              <a:rPr lang="hr-HR" sz="2000" dirty="0" smtClean="0"/>
              <a:t>. </a:t>
            </a:r>
            <a:r>
              <a:rPr lang="hr-HR" sz="2000" dirty="0" err="1" smtClean="0"/>
              <a:t>dr</a:t>
            </a:r>
            <a:r>
              <a:rPr lang="hr-HR" sz="2000" dirty="0" smtClean="0"/>
              <a:t>. Nika Sokol</a:t>
            </a:r>
            <a:endParaRPr lang="hr-HR" sz="2000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hr-HR"/>
              <a:t>Financijska socio-psihologija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slov 1"/>
          <p:cNvSpPr>
            <a:spLocks noGrp="1"/>
          </p:cNvSpPr>
          <p:nvPr>
            <p:ph type="title" idx="4294967295"/>
          </p:nvPr>
        </p:nvSpPr>
        <p:spPr>
          <a:xfrm>
            <a:off x="0" y="122238"/>
            <a:ext cx="7543800" cy="1295400"/>
          </a:xfrm>
        </p:spPr>
        <p:txBody>
          <a:bodyPr bIns="91440"/>
          <a:lstStyle/>
          <a:p>
            <a:r>
              <a:rPr lang="hr-HR"/>
              <a:t>Opće informacije</a:t>
            </a:r>
          </a:p>
        </p:txBody>
      </p:sp>
      <p:sp>
        <p:nvSpPr>
          <p:cNvPr id="8195" name="Rezervirano mjesto sadržaja 2"/>
          <p:cNvSpPr>
            <a:spLocks noGrp="1"/>
          </p:cNvSpPr>
          <p:nvPr>
            <p:ph sz="quarter" idx="4294967295"/>
          </p:nvPr>
        </p:nvSpPr>
        <p:spPr>
          <a:xfrm>
            <a:off x="323528" y="1484784"/>
            <a:ext cx="7906072" cy="4824536"/>
          </a:xfrm>
        </p:spPr>
        <p:txBody>
          <a:bodyPr>
            <a:normAutofit/>
          </a:bodyPr>
          <a:lstStyle/>
          <a:p>
            <a:pPr marL="273050" indent="-273050"/>
            <a:r>
              <a:rPr lang="hr-HR" sz="2500" dirty="0" err="1">
                <a:latin typeface="Perpetua Titling MT" pitchFamily="18" charset="0"/>
              </a:rPr>
              <a:t>D</a:t>
            </a:r>
            <a:r>
              <a:rPr lang="hr-HR" sz="2500" dirty="0" err="1"/>
              <a:t>oc</a:t>
            </a:r>
            <a:r>
              <a:rPr lang="hr-HR" sz="2500" dirty="0"/>
              <a:t>.</a:t>
            </a:r>
            <a:r>
              <a:rPr lang="hr-HR" sz="2700" dirty="0"/>
              <a:t> </a:t>
            </a:r>
            <a:r>
              <a:rPr lang="hr-HR" dirty="0" err="1"/>
              <a:t>d</a:t>
            </a:r>
            <a:r>
              <a:rPr lang="hr-HR" sz="2700" dirty="0" err="1" smtClean="0"/>
              <a:t>r</a:t>
            </a:r>
            <a:r>
              <a:rPr lang="hr-HR" sz="2700" dirty="0" smtClean="0"/>
              <a:t>. </a:t>
            </a:r>
            <a:r>
              <a:rPr lang="hr-HR" sz="2700" dirty="0" err="1" smtClean="0"/>
              <a:t>sc</a:t>
            </a:r>
            <a:r>
              <a:rPr lang="hr-HR" sz="2700" dirty="0"/>
              <a:t>. Nika Sokol</a:t>
            </a:r>
            <a:r>
              <a:rPr lang="hr-HR" sz="2700" b="1" dirty="0"/>
              <a:t> </a:t>
            </a:r>
          </a:p>
          <a:p>
            <a:pPr marL="547688" lvl="1" indent="-228600"/>
            <a:r>
              <a:rPr lang="hr-HR" sz="2800" dirty="0"/>
              <a:t>Katedra za financije</a:t>
            </a:r>
          </a:p>
          <a:p>
            <a:pPr marL="547688" lvl="1" indent="-228600"/>
            <a:r>
              <a:rPr lang="hr-HR" sz="2800" dirty="0"/>
              <a:t>E-mail: </a:t>
            </a:r>
            <a:r>
              <a:rPr lang="hr-HR" sz="2800" dirty="0" err="1">
                <a:hlinkClick r:id="rId2"/>
              </a:rPr>
              <a:t>nsokol</a:t>
            </a:r>
            <a:r>
              <a:rPr lang="hr-HR" sz="2800" dirty="0">
                <a:hlinkClick r:id="rId2"/>
              </a:rPr>
              <a:t>@</a:t>
            </a:r>
            <a:r>
              <a:rPr lang="hr-HR" sz="2800" dirty="0" err="1">
                <a:hlinkClick r:id="rId2"/>
              </a:rPr>
              <a:t>efzg.hr</a:t>
            </a:r>
            <a:endParaRPr lang="hr-HR" sz="2800" dirty="0"/>
          </a:p>
          <a:p>
            <a:pPr marL="273050" indent="-273050"/>
            <a:r>
              <a:rPr lang="pl-PL" sz="2100" dirty="0"/>
              <a:t>Kolegiji: "Javne financije" i </a:t>
            </a:r>
            <a:r>
              <a:rPr lang="en-US" sz="2100" dirty="0">
                <a:cs typeface="Arial" charset="0"/>
              </a:rPr>
              <a:t>"</a:t>
            </a:r>
            <a:r>
              <a:rPr lang="pl-PL" sz="2100" dirty="0"/>
              <a:t>Međunarodni aspekti oporezivanja</a:t>
            </a:r>
            <a:r>
              <a:rPr lang="en-US" sz="2100" dirty="0">
                <a:cs typeface="Arial" charset="0"/>
              </a:rPr>
              <a:t>„</a:t>
            </a:r>
            <a:r>
              <a:rPr lang="pl-PL" sz="2100" dirty="0"/>
              <a:t>, </a:t>
            </a:r>
            <a:r>
              <a:rPr lang="en-US" sz="2100" dirty="0">
                <a:cs typeface="Arial" charset="0"/>
              </a:rPr>
              <a:t>“</a:t>
            </a:r>
            <a:r>
              <a:rPr lang="hr-HR" sz="2100" dirty="0">
                <a:cs typeface="Arial" charset="0"/>
              </a:rPr>
              <a:t>Porezni sustav RH</a:t>
            </a:r>
            <a:r>
              <a:rPr lang="en-US" sz="2100" dirty="0">
                <a:cs typeface="Arial" charset="0"/>
              </a:rPr>
              <a:t>“</a:t>
            </a:r>
            <a:r>
              <a:rPr lang="hr-HR" sz="2100" dirty="0">
                <a:cs typeface="Arial" charset="0"/>
              </a:rPr>
              <a:t>, “Financijska </a:t>
            </a:r>
            <a:r>
              <a:rPr lang="hr-HR" sz="2100" dirty="0" err="1">
                <a:cs typeface="Arial" charset="0"/>
              </a:rPr>
              <a:t>socio</a:t>
            </a:r>
            <a:r>
              <a:rPr lang="hr-HR" sz="2100" dirty="0">
                <a:cs typeface="Arial" charset="0"/>
              </a:rPr>
              <a:t>-psihologija” </a:t>
            </a:r>
          </a:p>
          <a:p>
            <a:pPr marL="273050" indent="-273050"/>
            <a:r>
              <a:rPr lang="pl-PL" sz="2100" b="1" dirty="0"/>
              <a:t>područje rada i znanstvenog interesa:</a:t>
            </a:r>
            <a:r>
              <a:rPr lang="pl-PL" sz="2100" dirty="0"/>
              <a:t> porezna harmonizacija i porezna konkurencija, carinski sustav i carinska politika, sustav poreza na dodanu vrijednost, porezne reforme u postkomunističkim zemljama, globalizacija i oporezivanje te financiranje lokalne uprave i </a:t>
            </a:r>
            <a:r>
              <a:rPr lang="pl-PL" sz="2100" dirty="0" smtClean="0"/>
              <a:t>samouprave, </a:t>
            </a:r>
            <a:r>
              <a:rPr lang="pl-PL" sz="2100" dirty="0"/>
              <a:t>financijska sociologija</a:t>
            </a:r>
            <a:endParaRPr lang="hr-HR" sz="2900" dirty="0"/>
          </a:p>
          <a:p>
            <a:pPr marL="547688" lvl="1" indent="-228600">
              <a:buFont typeface="Wingdings" pitchFamily="2" charset="2"/>
              <a:buNone/>
            </a:pPr>
            <a:endParaRPr lang="hr-HR" sz="2800" dirty="0"/>
          </a:p>
          <a:p>
            <a:pPr marL="273050" indent="-273050">
              <a:buFont typeface="Wingdings" pitchFamily="2" charset="2"/>
              <a:buNone/>
            </a:pPr>
            <a:endParaRPr lang="hr-HR" sz="2700" b="1" dirty="0"/>
          </a:p>
          <a:p>
            <a:pPr marL="273050" indent="-273050"/>
            <a:endParaRPr lang="hr-HR" sz="27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Konzultacije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79512" y="1484784"/>
            <a:ext cx="8626160" cy="4614264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hr-HR" dirty="0"/>
              <a:t>U </a:t>
            </a:r>
            <a:r>
              <a:rPr lang="hr-HR" b="1" dirty="0"/>
              <a:t>kabinetu</a:t>
            </a:r>
            <a:r>
              <a:rPr lang="hr-HR" dirty="0"/>
              <a:t> 103: </a:t>
            </a:r>
          </a:p>
          <a:p>
            <a:pPr>
              <a:buFont typeface="Wingdings" pitchFamily="2" charset="2"/>
              <a:buNone/>
            </a:pPr>
            <a:r>
              <a:rPr lang="hr-HR" dirty="0"/>
              <a:t>utorkom od 11.00 do 13.00 sati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slov 1"/>
          <p:cNvSpPr>
            <a:spLocks noGrp="1"/>
          </p:cNvSpPr>
          <p:nvPr>
            <p:ph type="title" idx="4294967295"/>
          </p:nvPr>
        </p:nvSpPr>
        <p:spPr>
          <a:xfrm>
            <a:off x="0" y="122238"/>
            <a:ext cx="7543800" cy="1295400"/>
          </a:xfrm>
        </p:spPr>
        <p:txBody>
          <a:bodyPr bIns="91440"/>
          <a:lstStyle/>
          <a:p>
            <a:r>
              <a:rPr lang="hr-HR"/>
              <a:t>Što proučavamo</a:t>
            </a:r>
          </a:p>
        </p:txBody>
      </p:sp>
      <p:sp>
        <p:nvSpPr>
          <p:cNvPr id="10243" name="Rezervirano mjesto sadržaja 2"/>
          <p:cNvSpPr>
            <a:spLocks noGrp="1"/>
          </p:cNvSpPr>
          <p:nvPr>
            <p:ph sz="quarter" idx="4294967295"/>
          </p:nvPr>
        </p:nvSpPr>
        <p:spPr>
          <a:xfrm>
            <a:off x="251520" y="1484784"/>
            <a:ext cx="7978080" cy="4646140"/>
          </a:xfrm>
        </p:spPr>
        <p:txBody>
          <a:bodyPr>
            <a:normAutofit lnSpcReduction="10000"/>
          </a:bodyPr>
          <a:lstStyle/>
          <a:p>
            <a:pPr marL="273050" indent="-273050"/>
            <a:r>
              <a:rPr lang="hr-HR" sz="2900" dirty="0"/>
              <a:t>Odnos između poreznog obveznika i države.</a:t>
            </a:r>
          </a:p>
          <a:p>
            <a:pPr marL="273050" indent="-273050"/>
            <a:r>
              <a:rPr lang="hr-HR" sz="2900" dirty="0"/>
              <a:t>U središtu pozornosti je razumijevanje položaja i uloge </a:t>
            </a:r>
            <a:r>
              <a:rPr lang="hr-HR" sz="2900" dirty="0">
                <a:solidFill>
                  <a:srgbClr val="FF0000"/>
                </a:solidFill>
              </a:rPr>
              <a:t>poreznog obveznika</a:t>
            </a:r>
            <a:r>
              <a:rPr lang="hr-HR" sz="2900" dirty="0"/>
              <a:t> te njegovog utjecaja na pravednost u oporezivanju i  raspodjelu poreznog tereta.</a:t>
            </a:r>
          </a:p>
          <a:p>
            <a:pPr marL="273050" indent="-273050"/>
            <a:r>
              <a:rPr lang="hr-HR" sz="2900" dirty="0"/>
              <a:t> Poseban naglasak na ulozi:</a:t>
            </a:r>
          </a:p>
          <a:p>
            <a:pPr marL="547688" lvl="1" indent="-228600"/>
            <a:r>
              <a:rPr lang="hr-HR" sz="2800" dirty="0"/>
              <a:t>političkih stranaka, sindikata, interesnih grupa i organizacija civilnog društva,</a:t>
            </a:r>
          </a:p>
          <a:p>
            <a:pPr marL="547688" lvl="1" indent="-228600"/>
            <a:r>
              <a:rPr lang="hr-HR" sz="2800" dirty="0"/>
              <a:t>neslužbenog gospodarstva,</a:t>
            </a:r>
          </a:p>
          <a:p>
            <a:pPr marL="547688" lvl="1" indent="-228600"/>
            <a:r>
              <a:rPr lang="hr-HR" sz="2800" dirty="0"/>
              <a:t>porezne evazije.</a:t>
            </a:r>
          </a:p>
          <a:p>
            <a:pPr marL="547688" lvl="1" indent="-228600"/>
            <a:endParaRPr lang="hr-H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307" name="Group 43"/>
          <p:cNvGraphicFramePr>
            <a:graphicFrameLocks noGrp="1"/>
          </p:cNvGraphicFramePr>
          <p:nvPr>
            <p:ph sz="quarter" idx="4294967295"/>
          </p:nvPr>
        </p:nvGraphicFramePr>
        <p:xfrm>
          <a:off x="0" y="0"/>
          <a:ext cx="9144000" cy="6858006"/>
        </p:xfrm>
        <a:graphic>
          <a:graphicData uri="http://schemas.openxmlformats.org/drawingml/2006/table">
            <a:tbl>
              <a:tblPr/>
              <a:tblGrid>
                <a:gridCol w="9144000"/>
              </a:tblGrid>
              <a:tr h="96678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Raspored tema za predavanje</a:t>
                      </a:r>
                    </a:p>
                  </a:txBody>
                  <a:tcPr marL="7458" marR="7458" marT="7458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5B3D7"/>
                    </a:solidFill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hr-H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Uvod (opće informacije)</a:t>
                      </a:r>
                    </a:p>
                  </a:txBody>
                  <a:tcPr marL="7458" marR="7458" marT="7458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178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1. FINANCIJSKA SOCIOLOGIJA</a:t>
                      </a:r>
                    </a:p>
                  </a:txBody>
                  <a:tcPr marL="7458" marR="7458" marT="7458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178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Porezni sustav i mjere porezne </a:t>
                      </a:r>
                      <a:r>
                        <a:rPr kumimoji="0" lang="hr-H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politike (08.11.2010.)</a:t>
                      </a:r>
                      <a:endParaRPr kumimoji="0" lang="hr-H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7458" marR="7458" marT="7458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Utjecaj oporezivanja na opredjeljenje birača na </a:t>
                      </a:r>
                      <a:r>
                        <a:rPr kumimoji="0" lang="hr-H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izborima (22.11.2010.)</a:t>
                      </a:r>
                      <a:endParaRPr kumimoji="0" lang="hr-H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7458" marR="7458" marT="7458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1788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Utvrđivanje javnih potreba i njihovo </a:t>
                      </a:r>
                      <a:r>
                        <a:rPr kumimoji="0" lang="hr-H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financiranje (22.11.2010.</a:t>
                      </a:r>
                      <a:endParaRPr kumimoji="0" lang="hr-H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7458" marR="7458" marT="7458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1788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hr-H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hr-H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Temeljne postavke financijske sociologije (29.11.2010.)</a:t>
                      </a:r>
                      <a:endParaRPr kumimoji="0" lang="hr-H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7458" marR="7458" marT="7458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1788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Psihološki i sociološki aspekti preraspodjele </a:t>
                      </a:r>
                      <a:r>
                        <a:rPr kumimoji="0" lang="hr-H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dohotka (06.12.2010.)</a:t>
                      </a:r>
                      <a:endParaRPr kumimoji="0" lang="hr-H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7458" marR="7458" marT="7458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hr-H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Case</a:t>
                      </a:r>
                      <a:r>
                        <a:rPr kumimoji="0" lang="hr-H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hr-H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study</a:t>
                      </a:r>
                      <a:r>
                        <a:rPr kumimoji="0" lang="hr-H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(07.12.2010.)</a:t>
                      </a:r>
                      <a:endParaRPr kumimoji="0" lang="hr-H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7458" marR="7458" marT="7458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B9B8"/>
                    </a:solidFill>
                  </a:tcPr>
                </a:tc>
              </a:tr>
              <a:tr h="331788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2. FINANCIJSKA PSIHOLOGIJA</a:t>
                      </a:r>
                    </a:p>
                  </a:txBody>
                  <a:tcPr marL="7458" marR="7458" marT="7458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Odnos građana prema obvezi plaćanja </a:t>
                      </a:r>
                      <a:r>
                        <a:rPr kumimoji="0" lang="hr-H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poreza 07.12.2010.</a:t>
                      </a:r>
                      <a:endParaRPr kumimoji="0" lang="hr-H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7458" marR="7458" marT="7458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Otpor plaćanju poreza i porezno opterećenje – porezna </a:t>
                      </a:r>
                      <a:r>
                        <a:rPr kumimoji="0" lang="hr-H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evazija (13.12.2010)</a:t>
                      </a:r>
                      <a:endParaRPr kumimoji="0" lang="hr-H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7458" marR="7458" marT="7458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1788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Prosperity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theory</a:t>
                      </a:r>
                      <a:r>
                        <a:rPr kumimoji="0" lang="hr-H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(08.12.2010.)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7458" marR="7458" marT="7458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1788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Neslužbeno </a:t>
                      </a:r>
                      <a:r>
                        <a:rPr kumimoji="0" lang="hr-H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gospodarstvo (30.11.2010.)</a:t>
                      </a:r>
                      <a:endParaRPr kumimoji="0" lang="hr-H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7458" marR="7458" marT="7458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Pravednost kao osnovno načelo </a:t>
                      </a:r>
                      <a:r>
                        <a:rPr kumimoji="0" lang="hr-H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oporezivanja (14.12.2010) + POTPISI</a:t>
                      </a:r>
                      <a:endParaRPr kumimoji="0" lang="hr-H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7458" marR="7458" marT="7458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1788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Odnos građana prema parafiskalnim </a:t>
                      </a:r>
                      <a:r>
                        <a:rPr kumimoji="0" lang="hr-H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davanjima (15.12.2010.)</a:t>
                      </a:r>
                      <a:endParaRPr kumimoji="0" lang="hr-H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7458" marR="7458" marT="7458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1788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hr-H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Case</a:t>
                      </a:r>
                      <a:r>
                        <a:rPr kumimoji="0" lang="hr-H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hr-H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study</a:t>
                      </a:r>
                      <a:r>
                        <a:rPr kumimoji="0" lang="hr-H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(15.12.2010.)</a:t>
                      </a:r>
                      <a:endParaRPr kumimoji="0" lang="hr-H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7458" marR="7458" marT="7458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B9B8"/>
                    </a:solidFill>
                  </a:tcPr>
                </a:tc>
              </a:tr>
              <a:tr h="573088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marL="7458" marR="7458" marT="7458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Naslov 4"/>
          <p:cNvSpPr>
            <a:spLocks noGrp="1"/>
          </p:cNvSpPr>
          <p:nvPr>
            <p:ph type="title" idx="4294967295"/>
          </p:nvPr>
        </p:nvSpPr>
        <p:spPr>
          <a:xfrm>
            <a:off x="0" y="122238"/>
            <a:ext cx="7543800" cy="1295400"/>
          </a:xfrm>
        </p:spPr>
        <p:txBody>
          <a:bodyPr bIns="91440"/>
          <a:lstStyle/>
          <a:p>
            <a:r>
              <a:rPr lang="hr-HR"/>
              <a:t>Obvezna literatura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294967295"/>
          </p:nvPr>
        </p:nvSpPr>
        <p:spPr>
          <a:xfrm>
            <a:off x="251520" y="1484784"/>
            <a:ext cx="7978080" cy="4646140"/>
          </a:xfrm>
        </p:spPr>
        <p:txBody>
          <a:bodyPr>
            <a:normAutofit fontScale="92500" lnSpcReduction="10000"/>
          </a:bodyPr>
          <a:lstStyle/>
          <a:p>
            <a:pPr marL="273050" indent="-273050"/>
            <a:r>
              <a:rPr lang="hr-HR" sz="2000" dirty="0"/>
              <a:t>Mann, F. K.: </a:t>
            </a:r>
            <a:r>
              <a:rPr lang="hr-HR" sz="2000" dirty="0" err="1"/>
              <a:t>Finanztheorie</a:t>
            </a:r>
            <a:r>
              <a:rPr lang="hr-HR" sz="2000" dirty="0"/>
              <a:t> </a:t>
            </a:r>
            <a:r>
              <a:rPr lang="hr-HR" sz="2000" dirty="0" err="1"/>
              <a:t>und</a:t>
            </a:r>
            <a:r>
              <a:rPr lang="hr-HR" sz="2000" dirty="0"/>
              <a:t> </a:t>
            </a:r>
            <a:r>
              <a:rPr lang="hr-HR" sz="2000" dirty="0" err="1"/>
              <a:t>Finanzsoziologie</a:t>
            </a:r>
            <a:r>
              <a:rPr lang="hr-HR" sz="2000" dirty="0"/>
              <a:t>, </a:t>
            </a:r>
            <a:r>
              <a:rPr lang="hr-HR" sz="2000" dirty="0" err="1"/>
              <a:t>Vandrehoeck</a:t>
            </a:r>
            <a:r>
              <a:rPr lang="hr-HR" sz="2000" dirty="0"/>
              <a:t> &amp; </a:t>
            </a:r>
            <a:r>
              <a:rPr lang="hr-HR" sz="2000" dirty="0" err="1"/>
              <a:t>Ruprecht</a:t>
            </a:r>
            <a:r>
              <a:rPr lang="hr-HR" sz="2000" dirty="0"/>
              <a:t>, G</a:t>
            </a:r>
            <a:r>
              <a:rPr lang="en-US" sz="2000" dirty="0">
                <a:cs typeface="Arial" charset="0"/>
              </a:rPr>
              <a:t>ö</a:t>
            </a:r>
            <a:r>
              <a:rPr lang="hr-HR" sz="2000" dirty="0" err="1">
                <a:cs typeface="Arial" charset="0"/>
              </a:rPr>
              <a:t>ttingen</a:t>
            </a:r>
            <a:r>
              <a:rPr lang="hr-HR" sz="2000" dirty="0">
                <a:cs typeface="Arial" charset="0"/>
              </a:rPr>
              <a:t>, 1959.,</a:t>
            </a:r>
          </a:p>
          <a:p>
            <a:pPr marL="273050" indent="-273050">
              <a:buFont typeface="Wingdings" pitchFamily="2" charset="2"/>
              <a:buNone/>
            </a:pPr>
            <a:endParaRPr lang="hr-HR" sz="2000" dirty="0"/>
          </a:p>
          <a:p>
            <a:pPr marL="273050" indent="-273050">
              <a:spcBef>
                <a:spcPct val="0"/>
              </a:spcBef>
            </a:pPr>
            <a:r>
              <a:rPr lang="hr-HR" sz="2100" dirty="0" err="1"/>
              <a:t>Schmölders</a:t>
            </a:r>
            <a:r>
              <a:rPr lang="hr-HR" sz="2100" dirty="0"/>
              <a:t>, G.: </a:t>
            </a:r>
            <a:r>
              <a:rPr lang="hr-HR" sz="2100" dirty="0" err="1"/>
              <a:t>Einführung</a:t>
            </a:r>
            <a:r>
              <a:rPr lang="hr-HR" sz="2100" dirty="0"/>
              <a:t> </a:t>
            </a:r>
            <a:r>
              <a:rPr lang="hr-HR" sz="2100" dirty="0" err="1"/>
              <a:t>in</a:t>
            </a:r>
            <a:r>
              <a:rPr lang="hr-HR" sz="2100" dirty="0"/>
              <a:t> </a:t>
            </a:r>
            <a:r>
              <a:rPr lang="hr-HR" sz="2100" dirty="0" err="1"/>
              <a:t>die</a:t>
            </a:r>
            <a:r>
              <a:rPr lang="hr-HR" sz="2100" dirty="0"/>
              <a:t> </a:t>
            </a:r>
            <a:r>
              <a:rPr lang="hr-HR" sz="2100" dirty="0" err="1"/>
              <a:t>Geld</a:t>
            </a:r>
            <a:r>
              <a:rPr lang="hr-HR" sz="2100" dirty="0"/>
              <a:t> – </a:t>
            </a:r>
            <a:r>
              <a:rPr lang="hr-HR" sz="2100" dirty="0" err="1"/>
              <a:t>und</a:t>
            </a:r>
            <a:r>
              <a:rPr lang="hr-HR" sz="2100" dirty="0"/>
              <a:t> </a:t>
            </a:r>
            <a:r>
              <a:rPr lang="hr-HR" sz="2100" dirty="0" err="1"/>
              <a:t>Finanzpsychologie</a:t>
            </a:r>
            <a:r>
              <a:rPr lang="hr-HR" sz="2100" dirty="0"/>
              <a:t>, </a:t>
            </a:r>
            <a:r>
              <a:rPr lang="hr-HR" sz="2100" dirty="0" err="1"/>
              <a:t>Wissenschaftliche</a:t>
            </a:r>
            <a:r>
              <a:rPr lang="hr-HR" sz="2100" dirty="0"/>
              <a:t> </a:t>
            </a:r>
            <a:r>
              <a:rPr lang="hr-HR" sz="2100" dirty="0" err="1"/>
              <a:t>Buchgesellschaft</a:t>
            </a:r>
            <a:r>
              <a:rPr lang="hr-HR" sz="2100" dirty="0"/>
              <a:t>, </a:t>
            </a:r>
            <a:r>
              <a:rPr lang="hr-HR" sz="2100" dirty="0" err="1"/>
              <a:t>Darmstadt</a:t>
            </a:r>
            <a:r>
              <a:rPr lang="hr-HR" sz="2100" dirty="0"/>
              <a:t> 1975.,</a:t>
            </a:r>
          </a:p>
          <a:p>
            <a:pPr marL="273050" indent="-273050">
              <a:spcBef>
                <a:spcPct val="0"/>
              </a:spcBef>
              <a:buFont typeface="Wingdings" pitchFamily="2" charset="2"/>
              <a:buNone/>
            </a:pPr>
            <a:endParaRPr lang="hr-HR" sz="2400" dirty="0"/>
          </a:p>
          <a:p>
            <a:pPr marL="273050" indent="-273050">
              <a:spcBef>
                <a:spcPct val="0"/>
              </a:spcBef>
            </a:pPr>
            <a:r>
              <a:rPr lang="hr-HR" sz="2100" dirty="0" err="1"/>
              <a:t>Adams</a:t>
            </a:r>
            <a:r>
              <a:rPr lang="hr-HR" sz="2100" dirty="0"/>
              <a:t>, Ch.: For </a:t>
            </a:r>
            <a:r>
              <a:rPr lang="hr-HR" sz="2100" dirty="0" err="1"/>
              <a:t>Good</a:t>
            </a:r>
            <a:r>
              <a:rPr lang="hr-HR" sz="2100" dirty="0"/>
              <a:t> </a:t>
            </a:r>
            <a:r>
              <a:rPr lang="hr-HR" sz="2100" dirty="0" err="1"/>
              <a:t>and</a:t>
            </a:r>
            <a:r>
              <a:rPr lang="hr-HR" sz="2100" dirty="0"/>
              <a:t> </a:t>
            </a:r>
            <a:r>
              <a:rPr lang="hr-HR" sz="2100" dirty="0" err="1"/>
              <a:t>Evil</a:t>
            </a:r>
            <a:r>
              <a:rPr lang="hr-HR" sz="2100" dirty="0"/>
              <a:t>, </a:t>
            </a:r>
            <a:r>
              <a:rPr lang="hr-HR" sz="2100" dirty="0" err="1"/>
              <a:t>Madison</a:t>
            </a:r>
            <a:r>
              <a:rPr lang="hr-HR" sz="2100" dirty="0"/>
              <a:t> </a:t>
            </a:r>
            <a:r>
              <a:rPr lang="hr-HR" sz="2100" dirty="0" err="1"/>
              <a:t>Books</a:t>
            </a:r>
            <a:r>
              <a:rPr lang="hr-HR" sz="2100" dirty="0"/>
              <a:t>, London i </a:t>
            </a:r>
            <a:r>
              <a:rPr lang="hr-HR" sz="2100" dirty="0" err="1"/>
              <a:t>dr</a:t>
            </a:r>
            <a:r>
              <a:rPr lang="hr-HR" sz="2100" dirty="0"/>
              <a:t>. 1993.,</a:t>
            </a:r>
          </a:p>
          <a:p>
            <a:pPr marL="273050" indent="-273050">
              <a:spcBef>
                <a:spcPct val="0"/>
              </a:spcBef>
              <a:buFont typeface="Wingdings" pitchFamily="2" charset="2"/>
              <a:buNone/>
            </a:pPr>
            <a:r>
              <a:rPr lang="hr-HR" sz="2100" dirty="0"/>
              <a:t> </a:t>
            </a:r>
          </a:p>
          <a:p>
            <a:pPr marL="273050" indent="-273050">
              <a:spcBef>
                <a:spcPct val="0"/>
              </a:spcBef>
            </a:pPr>
            <a:r>
              <a:rPr lang="hr-HR" sz="2100" dirty="0"/>
              <a:t>Jelčić, Božidar: Porezi kao odlučujući čimbenik formiranja SAD-a, Hrvatska pravna revija br. 12, </a:t>
            </a:r>
            <a:r>
              <a:rPr lang="hr-HR" sz="2100" dirty="0" err="1"/>
              <a:t>Ingbiro</a:t>
            </a:r>
            <a:r>
              <a:rPr lang="hr-HR" sz="2100" dirty="0"/>
              <a:t>, Zagreb 2003.  </a:t>
            </a:r>
            <a:endParaRPr lang="hr-HR" sz="2400" dirty="0"/>
          </a:p>
          <a:p>
            <a:pPr marL="273050" indent="-273050">
              <a:spcBef>
                <a:spcPct val="0"/>
              </a:spcBef>
              <a:buFont typeface="Wingdings" pitchFamily="2" charset="2"/>
              <a:buNone/>
            </a:pPr>
            <a:endParaRPr lang="hr-HR" sz="2400" dirty="0"/>
          </a:p>
          <a:p>
            <a:pPr marL="273050" indent="-273050"/>
            <a:r>
              <a:rPr lang="hr-HR" sz="2400" b="1" dirty="0"/>
              <a:t>MATERIJALI </a:t>
            </a:r>
            <a:r>
              <a:rPr lang="hr-HR" sz="2400" b="1" dirty="0" smtClean="0"/>
              <a:t> S </a:t>
            </a:r>
            <a:r>
              <a:rPr lang="hr-HR" sz="2400" b="1" dirty="0"/>
              <a:t>PREDAVANJA</a:t>
            </a:r>
            <a:r>
              <a:rPr lang="hr-HR" sz="2400" dirty="0"/>
              <a:t> </a:t>
            </a:r>
          </a:p>
          <a:p>
            <a:pPr marL="273050" indent="-273050">
              <a:spcBef>
                <a:spcPct val="0"/>
              </a:spcBef>
            </a:pPr>
            <a:endParaRPr lang="hr-HR" sz="2400" dirty="0"/>
          </a:p>
          <a:p>
            <a:pPr marL="273050" indent="-273050">
              <a:spcBef>
                <a:spcPct val="0"/>
              </a:spcBef>
              <a:buFont typeface="Wingdings" pitchFamily="2" charset="2"/>
              <a:buNone/>
            </a:pPr>
            <a:endParaRPr lang="hr-HR" sz="2400" dirty="0"/>
          </a:p>
          <a:p>
            <a:pPr marL="273050" indent="-273050" algn="ctr">
              <a:spcBef>
                <a:spcPct val="0"/>
              </a:spcBef>
              <a:buFont typeface="Wingdings" pitchFamily="2" charset="2"/>
              <a:buNone/>
            </a:pPr>
            <a:r>
              <a:rPr lang="hr-HR" sz="1800" i="1" dirty="0"/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 bIns="91440"/>
          <a:lstStyle/>
          <a:p>
            <a:r>
              <a:rPr lang="hr-HR"/>
              <a:t>Dodatna literatura</a:t>
            </a:r>
          </a:p>
        </p:txBody>
      </p:sp>
      <p:sp>
        <p:nvSpPr>
          <p:cNvPr id="13316" name="Rectangle 4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hr-HR" sz="2100"/>
              <a:t>Auerbach, Alan J.: The theory of excess burden and optimal Taxation, u Auerbach, S. J. i Feldstein, M. (ur.), Handbook of Public Economic, Band I., North – Holland, Amsterdam i dr. 1985. </a:t>
            </a:r>
            <a:br>
              <a:rPr lang="hr-HR" sz="2100"/>
            </a:br>
            <a:endParaRPr lang="hr-HR" sz="2100"/>
          </a:p>
          <a:p>
            <a:pPr>
              <a:lnSpc>
                <a:spcPct val="80000"/>
              </a:lnSpc>
            </a:pPr>
            <a:r>
              <a:rPr lang="hr-HR" sz="2100"/>
              <a:t>Neslužbeno gospodarstvo u Republici Hrvatskoj 1990. – 2000., Institut za Javne financije, br. 1, Zagreb 2002.  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hr-HR" sz="2100"/>
          </a:p>
          <a:p>
            <a:pPr>
              <a:lnSpc>
                <a:spcPct val="80000"/>
              </a:lnSpc>
            </a:pPr>
            <a:r>
              <a:rPr lang="hr-HR" sz="2100"/>
              <a:t>Kahneman, Tversky, 1979.(urednici), Choices, Values and Frames, Cambidge University Press, 2000.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hr-HR" sz="2100"/>
          </a:p>
          <a:p>
            <a:pPr>
              <a:lnSpc>
                <a:spcPct val="80000"/>
              </a:lnSpc>
            </a:pPr>
            <a:r>
              <a:rPr lang="hr-HR" sz="2100"/>
              <a:t>Bejaković, P., Prevaljivanje poreza i incidencija, Zbornik Tendencije u razvoju financijske aktivnosti države, HAZU,   Zagreb, 2000.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328613"/>
            <a:ext cx="7391400" cy="862012"/>
          </a:xfrm>
        </p:spPr>
        <p:txBody>
          <a:bodyPr bIns="91440"/>
          <a:lstStyle/>
          <a:p>
            <a:r>
              <a:rPr lang="hr-HR"/>
              <a:t>Pomoćni materijali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sz="quarter" idx="4294967295"/>
          </p:nvPr>
        </p:nvSpPr>
        <p:spPr>
          <a:xfrm>
            <a:off x="323528" y="1340768"/>
            <a:ext cx="8424936" cy="4588545"/>
          </a:xfrm>
        </p:spPr>
        <p:txBody>
          <a:bodyPr/>
          <a:lstStyle/>
          <a:p>
            <a:pPr marL="273050" indent="-273050">
              <a:lnSpc>
                <a:spcPct val="80000"/>
              </a:lnSpc>
              <a:buFont typeface="Wingdings" pitchFamily="2" charset="2"/>
              <a:buNone/>
            </a:pPr>
            <a:endParaRPr lang="hr-HR" sz="2100" b="1" dirty="0"/>
          </a:p>
          <a:p>
            <a:pPr marL="273050" indent="-273050">
              <a:buFont typeface="Wingdings" pitchFamily="2" charset="2"/>
              <a:buNone/>
            </a:pPr>
            <a:r>
              <a:rPr lang="hr-HR" sz="2100" dirty="0"/>
              <a:t>Domaći znanstveni časopisi</a:t>
            </a:r>
            <a:r>
              <a:rPr lang="hr-HR" sz="2100" b="1" dirty="0"/>
              <a:t>:</a:t>
            </a:r>
          </a:p>
          <a:p>
            <a:pPr marL="273050" indent="-273050">
              <a:buFont typeface="Wingdings" pitchFamily="2" charset="2"/>
              <a:buNone/>
            </a:pPr>
            <a:r>
              <a:rPr lang="hr-HR" sz="2100" dirty="0"/>
              <a:t>IJF, Financijska teorija i praksa, </a:t>
            </a:r>
            <a:r>
              <a:rPr lang="hr-HR" sz="2100" dirty="0">
                <a:hlinkClick r:id="rId2"/>
              </a:rPr>
              <a:t>http://www.ijf</a:t>
            </a:r>
            <a:endParaRPr lang="hr-HR" sz="2100" dirty="0"/>
          </a:p>
          <a:p>
            <a:pPr marL="273050" indent="-273050">
              <a:buFont typeface="Wingdings" pitchFamily="2" charset="2"/>
              <a:buNone/>
            </a:pPr>
            <a:r>
              <a:rPr lang="hr-HR" sz="2100" dirty="0"/>
              <a:t>Ekonomski institut, Ekonomski pregled, </a:t>
            </a:r>
            <a:r>
              <a:rPr lang="hr-HR" sz="2100" dirty="0">
                <a:hlinkClick r:id="rId3"/>
              </a:rPr>
              <a:t>http://www.eizg.hr</a:t>
            </a:r>
            <a:endParaRPr lang="hr-HR" sz="2100" dirty="0"/>
          </a:p>
          <a:p>
            <a:pPr marL="273050" indent="-273050">
              <a:buFont typeface="Wingdings" pitchFamily="2" charset="2"/>
              <a:buNone/>
            </a:pPr>
            <a:r>
              <a:rPr lang="hr-HR" sz="2100" dirty="0"/>
              <a:t>Pravni fakultet, Revija za socijalnu politiku, </a:t>
            </a:r>
            <a:r>
              <a:rPr lang="hr-HR" sz="2100" dirty="0">
                <a:hlinkClick r:id="rId4"/>
              </a:rPr>
              <a:t>http://www.revija-socijalna-politika.com</a:t>
            </a:r>
            <a:r>
              <a:rPr lang="hr-HR" sz="2500" dirty="0"/>
              <a:t> </a:t>
            </a:r>
          </a:p>
          <a:p>
            <a:pPr marL="273050" indent="-273050">
              <a:buFont typeface="Wingdings" pitchFamily="2" charset="2"/>
              <a:buNone/>
            </a:pPr>
            <a:endParaRPr lang="hr-HR" sz="2500" dirty="0"/>
          </a:p>
          <a:p>
            <a:pPr marL="273050" indent="-273050"/>
            <a:r>
              <a:rPr lang="hr-HR" sz="2500" dirty="0"/>
              <a:t>Pomoćni materijali (odabrani članici)- podijeljeni na nastavi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Naslov 1"/>
          <p:cNvSpPr>
            <a:spLocks noGrp="1"/>
          </p:cNvSpPr>
          <p:nvPr>
            <p:ph type="title" idx="4294967295"/>
          </p:nvPr>
        </p:nvSpPr>
        <p:spPr>
          <a:xfrm>
            <a:off x="0" y="122238"/>
            <a:ext cx="7543800" cy="1295400"/>
          </a:xfrm>
        </p:spPr>
        <p:txBody>
          <a:bodyPr bIns="91440"/>
          <a:lstStyle/>
          <a:p>
            <a:r>
              <a:rPr lang="hr-HR"/>
              <a:t>Korisne web stranice</a:t>
            </a:r>
          </a:p>
        </p:txBody>
      </p:sp>
      <p:sp>
        <p:nvSpPr>
          <p:cNvPr id="16387" name="Rezervirano mjesto sadržaja 2"/>
          <p:cNvSpPr>
            <a:spLocks noGrp="1"/>
          </p:cNvSpPr>
          <p:nvPr>
            <p:ph sz="quarter" idx="4294967295"/>
          </p:nvPr>
        </p:nvSpPr>
        <p:spPr>
          <a:xfrm>
            <a:off x="1371600" y="1447800"/>
            <a:ext cx="7772400" cy="4695825"/>
          </a:xfrm>
        </p:spPr>
        <p:txBody>
          <a:bodyPr/>
          <a:lstStyle/>
          <a:p>
            <a:pPr marL="273050" indent="-273050"/>
            <a:r>
              <a:rPr lang="hr-HR" sz="2700"/>
              <a:t>Ministarstvo financija, </a:t>
            </a:r>
            <a:r>
              <a:rPr lang="hr-HR" sz="2700">
                <a:hlinkClick r:id="rId2"/>
              </a:rPr>
              <a:t>www.mfin.hr</a:t>
            </a:r>
            <a:endParaRPr lang="hr-HR" sz="2700"/>
          </a:p>
          <a:p>
            <a:pPr marL="273050" indent="-273050"/>
            <a:r>
              <a:rPr lang="hr-HR" sz="2700"/>
              <a:t>Porezna uprava, </a:t>
            </a:r>
            <a:r>
              <a:rPr lang="hr-HR" sz="2700">
                <a:hlinkClick r:id="rId3"/>
              </a:rPr>
              <a:t>www.pu.mfin.hr</a:t>
            </a:r>
            <a:r>
              <a:rPr lang="hr-HR" sz="2700"/>
              <a:t> </a:t>
            </a:r>
          </a:p>
          <a:p>
            <a:pPr marL="273050" indent="-273050"/>
            <a:r>
              <a:rPr lang="hr-HR" sz="2700"/>
              <a:t>Hrvatska narodna banka, </a:t>
            </a:r>
            <a:r>
              <a:rPr lang="hr-HR" sz="2700">
                <a:hlinkClick r:id="rId4"/>
              </a:rPr>
              <a:t>www.hnb.hr</a:t>
            </a:r>
            <a:r>
              <a:rPr lang="hr-HR" sz="2700"/>
              <a:t> </a:t>
            </a:r>
          </a:p>
          <a:p>
            <a:pPr marL="273050" indent="-273050"/>
            <a:r>
              <a:rPr lang="hr-HR" sz="2700"/>
              <a:t>Državni zavod za statistiku, </a:t>
            </a:r>
            <a:r>
              <a:rPr lang="hr-HR" sz="2700">
                <a:hlinkClick r:id="rId5"/>
              </a:rPr>
              <a:t>www.dzs.hr</a:t>
            </a:r>
            <a:endParaRPr lang="hr-HR" sz="2700"/>
          </a:p>
          <a:p>
            <a:pPr marL="273050" indent="-273050"/>
            <a:r>
              <a:rPr lang="hr-HR" sz="2700"/>
              <a:t>Institut za javne financije, </a:t>
            </a:r>
            <a:r>
              <a:rPr lang="hr-HR" sz="2700">
                <a:hlinkClick r:id="rId6"/>
              </a:rPr>
              <a:t>www.ijf.hr</a:t>
            </a:r>
            <a:r>
              <a:rPr lang="hr-HR" sz="2700"/>
              <a:t> </a:t>
            </a:r>
          </a:p>
          <a:p>
            <a:pPr marL="273050" indent="-273050"/>
            <a:r>
              <a:rPr lang="hr-HR" sz="2700"/>
              <a:t>Ekonomski institut, </a:t>
            </a:r>
            <a:r>
              <a:rPr lang="hr-HR" sz="2700">
                <a:hlinkClick r:id="rId7"/>
              </a:rPr>
              <a:t>www.eizg.hr</a:t>
            </a:r>
            <a:r>
              <a:rPr lang="hr-HR" sz="2700"/>
              <a:t> </a:t>
            </a:r>
          </a:p>
          <a:p>
            <a:pPr marL="273050" indent="-273050"/>
            <a:r>
              <a:rPr lang="hr-HR" sz="2700"/>
              <a:t>IMF, </a:t>
            </a:r>
            <a:r>
              <a:rPr lang="hr-HR" sz="2700">
                <a:hlinkClick r:id="rId8"/>
              </a:rPr>
              <a:t>www.imf.org</a:t>
            </a:r>
            <a:r>
              <a:rPr lang="hr-HR" sz="2700"/>
              <a:t> </a:t>
            </a:r>
          </a:p>
          <a:p>
            <a:pPr marL="273050" indent="-273050"/>
            <a:r>
              <a:rPr lang="hr-HR" sz="2700"/>
              <a:t>Svjetska banka, </a:t>
            </a:r>
            <a:r>
              <a:rPr lang="hr-HR" sz="2700">
                <a:hlinkClick r:id="rId9"/>
              </a:rPr>
              <a:t>www.worldbank.org</a:t>
            </a:r>
            <a:r>
              <a:rPr lang="hr-HR" sz="2700"/>
              <a:t> </a:t>
            </a:r>
          </a:p>
          <a:p>
            <a:pPr marL="273050" indent="-273050"/>
            <a:r>
              <a:rPr lang="hr-HR" sz="2700"/>
              <a:t>OECD, </a:t>
            </a:r>
            <a:r>
              <a:rPr lang="hr-HR" sz="2700">
                <a:hlinkClick r:id="rId10"/>
              </a:rPr>
              <a:t>www.oecd.org</a:t>
            </a:r>
            <a:endParaRPr lang="hr-HR" sz="27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ađanski">
  <a:themeElements>
    <a:clrScheme name="Građanski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Građanski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Građanski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257</TotalTime>
  <Words>511</Words>
  <Application>Microsoft Office PowerPoint</Application>
  <PresentationFormat>Prikaz na zaslonu (4:3)</PresentationFormat>
  <Paragraphs>76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9</vt:i4>
      </vt:variant>
    </vt:vector>
  </HeadingPairs>
  <TitlesOfParts>
    <vt:vector size="10" baseType="lpstr">
      <vt:lpstr>Građanski</vt:lpstr>
      <vt:lpstr>Financijska socio-psihologija</vt:lpstr>
      <vt:lpstr>Opće informacije</vt:lpstr>
      <vt:lpstr>Konzultacije</vt:lpstr>
      <vt:lpstr>Što proučavamo</vt:lpstr>
      <vt:lpstr>Slajd 5</vt:lpstr>
      <vt:lpstr>Obvezna literatura</vt:lpstr>
      <vt:lpstr>Dodatna literatura</vt:lpstr>
      <vt:lpstr>Pomoćni materijali</vt:lpstr>
      <vt:lpstr>Korisne web stranice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Financijska socio-psihologija</dc:title>
  <dc:creator>Nika</dc:creator>
  <cp:lastModifiedBy>jsimurina</cp:lastModifiedBy>
  <cp:revision>9</cp:revision>
  <dcterms:created xsi:type="dcterms:W3CDTF">2010-01-10T16:55:14Z</dcterms:created>
  <dcterms:modified xsi:type="dcterms:W3CDTF">2010-11-07T21:30:25Z</dcterms:modified>
</cp:coreProperties>
</file>